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76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5" autoAdjust="0"/>
    <p:restoredTop sz="86492" autoAdjust="0"/>
  </p:normalViewPr>
  <p:slideViewPr>
    <p:cSldViewPr>
      <p:cViewPr varScale="1">
        <p:scale>
          <a:sx n="48" d="100"/>
          <a:sy n="48" d="100"/>
        </p:scale>
        <p:origin x="-70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8622D-AD9D-4DFB-A5EA-DB15C275FF26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F88F3-54C9-4E4D-9D27-4FCAF531E58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DDED9-1CA2-4C3C-BCA1-64C14A69456A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773E6-55DE-4DD6-BF8D-259A3D41B574}" type="datetimeFigureOut">
              <a:rPr lang="uk-UA" smtClean="0"/>
              <a:pPr/>
              <a:t>30.05.2026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CA995-7A5A-484C-90AD-EA481FC6B45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5" name="Picture 3" descr="D:\слайди\qLcYvtiJht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857356" y="357166"/>
            <a:ext cx="5500726" cy="120032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               </a:t>
            </a:r>
            <a:r>
              <a:rPr lang="uk-UA" sz="3600" b="1" dirty="0" err="1" smtClean="0">
                <a:solidFill>
                  <a:srgbClr val="FFFF00"/>
                </a:solidFill>
              </a:rPr>
              <a:t>Проєкт</a:t>
            </a:r>
            <a:endParaRPr lang="uk-UA" sz="3600" b="1" dirty="0" smtClean="0">
              <a:solidFill>
                <a:srgbClr val="FFFF00"/>
              </a:solidFill>
            </a:endParaRPr>
          </a:p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 </a:t>
            </a:r>
            <a:r>
              <a:rPr lang="uk-UA" sz="3600" b="1" dirty="0" err="1" smtClean="0">
                <a:solidFill>
                  <a:srgbClr val="FFFF00"/>
                </a:solidFill>
              </a:rPr>
              <a:t>“Герої</a:t>
            </a:r>
            <a:r>
              <a:rPr lang="uk-UA" sz="3600" b="1" dirty="0" smtClean="0">
                <a:solidFill>
                  <a:srgbClr val="FFFF00"/>
                </a:solidFill>
              </a:rPr>
              <a:t>  </a:t>
            </a:r>
            <a:r>
              <a:rPr lang="uk-UA" sz="3600" b="1" dirty="0" smtClean="0">
                <a:solidFill>
                  <a:srgbClr val="FFFF00"/>
                </a:solidFill>
              </a:rPr>
              <a:t>нашого </a:t>
            </a:r>
            <a:r>
              <a:rPr lang="uk-UA" sz="3600" b="1" smtClean="0">
                <a:solidFill>
                  <a:srgbClr val="FFFF00"/>
                </a:solidFill>
              </a:rPr>
              <a:t>краю.</a:t>
            </a:r>
            <a:r>
              <a:rPr lang="uk-UA" sz="3600" b="1" smtClean="0">
                <a:solidFill>
                  <a:srgbClr val="FFFF00"/>
                </a:solidFill>
              </a:rPr>
              <a:t>”</a:t>
            </a:r>
            <a:endParaRPr lang="uk-UA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слайди\IMG_20150618_11003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C:\Users\Halyna\Desktop\20160314-000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000504"/>
            <a:ext cx="3071834" cy="2428892"/>
          </a:xfrm>
          <a:prstGeom prst="flowChartDocument">
            <a:avLst/>
          </a:prstGeom>
          <a:noFill/>
        </p:spPr>
      </p:pic>
      <p:pic>
        <p:nvPicPr>
          <p:cNvPr id="6" name="Picture 2" descr="C:\Users\Halyna\Desktop\20160314-000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1857364"/>
            <a:ext cx="4357718" cy="2500330"/>
          </a:xfrm>
          <a:prstGeom prst="flowChartDocumen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14546" y="285728"/>
            <a:ext cx="4500594" cy="120032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uk-UA" sz="2400" dirty="0" err="1" smtClean="0">
                <a:solidFill>
                  <a:srgbClr val="FFFF00"/>
                </a:solidFill>
              </a:rPr>
              <a:t>Патріотизм-</a:t>
            </a:r>
            <a:r>
              <a:rPr lang="uk-UA" sz="2400" dirty="0" smtClean="0">
                <a:solidFill>
                  <a:srgbClr val="FFFF00"/>
                </a:solidFill>
              </a:rPr>
              <a:t> серцевина людини, основа її  активної  позиції.</a:t>
            </a:r>
          </a:p>
          <a:p>
            <a:r>
              <a:rPr lang="uk-UA" sz="2400" dirty="0" smtClean="0">
                <a:solidFill>
                  <a:srgbClr val="FFFF00"/>
                </a:solidFill>
              </a:rPr>
              <a:t>                         В. </a:t>
            </a:r>
            <a:r>
              <a:rPr lang="uk-UA" sz="2400" dirty="0">
                <a:solidFill>
                  <a:srgbClr val="FFFF00"/>
                </a:solidFill>
              </a:rPr>
              <a:t>С</a:t>
            </a:r>
            <a:r>
              <a:rPr lang="uk-UA" sz="2400" dirty="0" smtClean="0">
                <a:solidFill>
                  <a:srgbClr val="FFFF00"/>
                </a:solidFill>
              </a:rPr>
              <a:t>ухомлинський.</a:t>
            </a:r>
            <a:endParaRPr lang="uk-UA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лайди\IMG_20150618_11003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2357422" y="785794"/>
            <a:ext cx="5929354" cy="5847755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Автори: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учні 9-10 кл.</a:t>
            </a: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Тип проекту: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за метою проектної діяльності: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дослідницький;</a:t>
            </a: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за кількістю учасників: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груповий;</a:t>
            </a: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за тривалістю: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довготривалий.</a:t>
            </a:r>
          </a:p>
          <a:p>
            <a:r>
              <a:rPr lang="uk-UA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200" b="1" i="1" dirty="0" smtClean="0">
                <a:latin typeface="Times New Roman" pitchFamily="18" charset="0"/>
                <a:cs typeface="Times New Roman" pitchFamily="18" charset="0"/>
              </a:rPr>
              <a:t>Мета проекту: 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сприяння вихованню у молодого покоління національно –  патріотичних почуттів, утвердження у особистості національних та патріотичних цінностей;</a:t>
            </a:r>
          </a:p>
          <a:p>
            <a:pPr lvl="0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школи патріотизму,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за­хисників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формування в молоді самовідданості, активної громадянської позиції, особистої відповідальності і дієвості за долю та єдність країни;</a:t>
            </a:r>
          </a:p>
          <a:p>
            <a:pPr lvl="0"/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формування та розширен­ня зв’язків волонтерів, воїнів АТО  з учнівською мо­лоддю;</a:t>
            </a:r>
          </a:p>
          <a:p>
            <a:pPr lvl="0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залучення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активної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місцевої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громади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2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uk-UA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Завдання проекту: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- вивчити і дослідити інформацію про події в Україні 2013-2016р., зібрати  матеріали про воїнів АТО нашого села; (Постанова Верховної Ради України від 12.05.2015.№373-VIII «Про вшанування героїв АТО»)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-розробити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систему пошукової роботи з даної теми;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-надати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моральну та матеріальну підтримку  воїнам АТО;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-    залучити до пошукової роботи учнів , батьків, громадськість села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-активізувати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роботу педагогічного та учнівського колективу, органів              учнівського самоврядування, батьківської громадськості з питань національно - патріотичного виховання;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-     залучити до пошукової роботи учнів , батьків, громадськість села;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навчитися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співпрацювати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представниками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влади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та громадських організацій.</a:t>
            </a:r>
          </a:p>
        </p:txBody>
      </p:sp>
      <p:pic>
        <p:nvPicPr>
          <p:cNvPr id="5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14546" y="1714488"/>
            <a:ext cx="4429156" cy="193899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Акція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Вишиванка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для солдата.»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Users\Halyna\Desktop\ато 2\IMG_1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000504"/>
            <a:ext cx="4429156" cy="2571744"/>
          </a:xfrm>
          <a:prstGeom prst="flowChartPunchedTape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D:\ато\ато 2\IMG_1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643446"/>
            <a:ext cx="2857520" cy="17859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3109" y="285728"/>
            <a:ext cx="41434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Загальношкільне свято «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Герої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для нас, як приклад.»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2" descr="D:\ато\ато 2\IMG_11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2143116"/>
            <a:ext cx="4500594" cy="2428892"/>
          </a:xfrm>
          <a:prstGeom prst="ellipse">
            <a:avLst/>
          </a:prstGeom>
          <a:noFill/>
        </p:spPr>
      </p:pic>
      <p:pic>
        <p:nvPicPr>
          <p:cNvPr id="8" name="Picture 2" descr="D:\ато\ато 2\IMG_11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286256"/>
            <a:ext cx="2928958" cy="2214578"/>
          </a:xfrm>
          <a:prstGeom prst="flowChartPunchedTape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flipH="1">
            <a:off x="2214546" y="571480"/>
            <a:ext cx="4429156" cy="6001643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Кривопільській</a:t>
            </a:r>
            <a:r>
              <a:rPr lang="ru-RU" sz="16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ЗОШ </a:t>
            </a:r>
            <a:r>
              <a:rPr lang="en-US" sz="16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I-III</a:t>
            </a:r>
            <a:r>
              <a:rPr lang="uk-UA" sz="16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ст. урочисто відзначили День Гідності.</a:t>
            </a:r>
          </a:p>
          <a:p>
            <a:pPr algn="ctr"/>
            <a:endParaRPr lang="uk-UA" sz="16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свято запросили учасників АТО, колишніх учнів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школи-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Юрія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Спіндзака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Андрія Сем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яна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Анатолія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Грицюка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Михайла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Якіб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юка та Дмитра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Сумарука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Приємно, що на урочистостях були й батьки захисників Вітчизни. Їм подяки за патріотичне виховання синів вручив заступник голови районної ради Іван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Маківничук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 вітальним словом виступив сільський голова</a:t>
            </a:r>
          </a:p>
          <a:p>
            <a:pPr algn="ctr"/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Ю. Ю.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Стефурак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Ще у вересні проведено загальношкільний благодійний ярмарок, де учні продавали фрукти та домашню випічку. За виручені гроші і кошти вчителів придбано вишиванки з національною символікою для бійців АТО. Хлопці із вдячністю прийняли подарунки та поспілкувалися з учнями. Щирі слова подяки, поезії, пісні, мультимедійні презентації </a:t>
            </a:r>
            <a:r>
              <a:rPr lang="uk-UA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залишуться</a:t>
            </a:r>
            <a:r>
              <a:rPr lang="uk-UA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надовго у спогадах гостей та організаторів свята.</a:t>
            </a:r>
          </a:p>
          <a:p>
            <a:pPr algn="ctr"/>
            <a:r>
              <a:rPr lang="ru-RU" sz="1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Верховинські</a:t>
            </a:r>
            <a:r>
              <a:rPr lang="ru-RU" sz="1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вісті</a:t>
            </a:r>
            <a:r>
              <a:rPr lang="ru-RU" sz="1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№49 , 4 </a:t>
            </a:r>
            <a:r>
              <a:rPr lang="ru-RU" sz="16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грудня</a:t>
            </a:r>
            <a:r>
              <a:rPr lang="ru-RU" sz="1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2015.</a:t>
            </a:r>
            <a:endParaRPr lang="ru-RU" sz="1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D:\ато\ато 2\IMG_1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717925" y="-2789237"/>
            <a:ext cx="1440000" cy="108003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214546" y="285728"/>
            <a:ext cx="20717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Свято до Дня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Гідності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Свободи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" descr="D:\ато\ато 2\IMG_20151119_1458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4214818"/>
            <a:ext cx="2571768" cy="2428892"/>
          </a:xfrm>
          <a:prstGeom prst="flowChartPreparation">
            <a:avLst/>
          </a:prstGeom>
          <a:noFill/>
        </p:spPr>
      </p:pic>
      <p:pic>
        <p:nvPicPr>
          <p:cNvPr id="14" name="Picture 2" descr="D:\ато\ато 2\IMG_20151119_1520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2143116"/>
            <a:ext cx="4357718" cy="2357454"/>
          </a:xfrm>
          <a:prstGeom prst="flowChartDocument">
            <a:avLst/>
          </a:prstGeom>
          <a:noFill/>
        </p:spPr>
      </p:pic>
      <p:pic>
        <p:nvPicPr>
          <p:cNvPr id="15" name="Picture 2" descr="D:\ато\ато 2\IMG_11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3857628"/>
            <a:ext cx="2071702" cy="214314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 descr="83511725-D674-4EEE-B03E-B5CD516794D0_w974_n_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357166"/>
            <a:ext cx="2428892" cy="1928826"/>
          </a:xfrm>
          <a:prstGeom prst="flowChartMultidocumen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слайди\IMG_20150618_1100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214678" y="642918"/>
            <a:ext cx="416973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Якіб</a:t>
            </a:r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uk-U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юк Михайло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C:\Users\Halyna\Desktop\ато\ато 2\IMG_11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571612"/>
            <a:ext cx="4572032" cy="4572032"/>
          </a:xfrm>
          <a:prstGeom prst="round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D:\ато\ато 2\IMG_20151116_1458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0400" y="-6934200"/>
            <a:ext cx="2880000" cy="3840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 flipH="1">
            <a:off x="2571736" y="714356"/>
            <a:ext cx="49292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Спіндзак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Юрій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C:\Users\Halyna\Desktop\ато\ато 2\юр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357694"/>
            <a:ext cx="3357586" cy="2063751"/>
          </a:xfrm>
          <a:prstGeom prst="rect">
            <a:avLst/>
          </a:prstGeom>
          <a:noFill/>
        </p:spPr>
      </p:pic>
      <p:pic>
        <p:nvPicPr>
          <p:cNvPr id="8" name="Picture 2" descr="C:\Users\Halyna\Desktop\ато\ато 2\юра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785926"/>
            <a:ext cx="2143140" cy="2500330"/>
          </a:xfrm>
          <a:prstGeom prst="rect">
            <a:avLst/>
          </a:prstGeom>
          <a:noFill/>
        </p:spPr>
      </p:pic>
      <p:pic>
        <p:nvPicPr>
          <p:cNvPr id="14" name="Picture 2" descr="C:\Users\Halyna\Desktop\ато\ато 2\юра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1857364"/>
            <a:ext cx="2214578" cy="2400000"/>
          </a:xfrm>
          <a:prstGeom prst="flowChartDocumen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786050" y="571480"/>
            <a:ext cx="46434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Сем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ян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Андрій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C:\Users\Halyna\Desktop\ато\ато 2\анд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143380"/>
            <a:ext cx="3286148" cy="2191504"/>
          </a:xfrm>
          <a:prstGeom prst="rect">
            <a:avLst/>
          </a:prstGeom>
          <a:noFill/>
        </p:spPr>
      </p:pic>
      <p:pic>
        <p:nvPicPr>
          <p:cNvPr id="4" name="Picture 2" descr="C:\Users\Halyna\Desktop\ато\ато 2\андр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000240"/>
            <a:ext cx="2500330" cy="1728000"/>
          </a:xfrm>
          <a:prstGeom prst="flowChartDocument">
            <a:avLst/>
          </a:prstGeom>
          <a:noFill/>
        </p:spPr>
      </p:pic>
      <p:pic>
        <p:nvPicPr>
          <p:cNvPr id="8" name="Picture 2" descr="C:\Users\Halyna\Desktop\ато\ато 2\андр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1500174"/>
            <a:ext cx="2000264" cy="2400000"/>
          </a:xfrm>
          <a:prstGeom prst="flowChartInternalStorage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071670" y="0"/>
            <a:ext cx="61436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Грицюк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Анатолій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C:\Users\Halyna\Desktop\ато\ато 2\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071546"/>
            <a:ext cx="2428892" cy="2786082"/>
          </a:xfrm>
          <a:prstGeom prst="rect">
            <a:avLst/>
          </a:prstGeom>
          <a:noFill/>
        </p:spPr>
      </p:pic>
      <p:pic>
        <p:nvPicPr>
          <p:cNvPr id="4" name="Picture 2" descr="C:\Users\Halyna\Desktop\ато\ато 2\Фото04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428736"/>
            <a:ext cx="2160000" cy="2643207"/>
          </a:xfrm>
          <a:prstGeom prst="flowChartMultidocument">
            <a:avLst/>
          </a:prstGeom>
          <a:noFill/>
        </p:spPr>
      </p:pic>
      <p:pic>
        <p:nvPicPr>
          <p:cNvPr id="8" name="Picture 2" descr="C:\Users\Halyna\Desktop\ато\ато 2\Фото04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4214818"/>
            <a:ext cx="3000396" cy="22145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Halyna\Desktop\ато\ато 2\сумарук ді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143380"/>
            <a:ext cx="3143272" cy="2293436"/>
          </a:xfrm>
          <a:prstGeom prst="rect">
            <a:avLst/>
          </a:prstGeom>
          <a:noFill/>
        </p:spPr>
      </p:pic>
      <p:pic>
        <p:nvPicPr>
          <p:cNvPr id="4" name="Picture 2" descr="C:\Users\Halyna\Desktop\ато\ато 2\Ды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928802"/>
            <a:ext cx="2451372" cy="178595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319877" y="357166"/>
            <a:ext cx="53528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Сумарук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Дмитро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2" descr="C:\Users\Halyna\Desktop\ато\ато 2\дыма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714488"/>
            <a:ext cx="2428892" cy="1731372"/>
          </a:xfrm>
          <a:prstGeom prst="rect">
            <a:avLst/>
          </a:prstGeom>
          <a:noFill/>
        </p:spPr>
      </p:pic>
      <p:pic>
        <p:nvPicPr>
          <p:cNvPr id="12" name="Picture 2" descr="C:\Users\Halyna\Desktop\ато\ато 2\дыма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4071942"/>
            <a:ext cx="2571768" cy="207170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слайди\IMG_20150618_110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Halyna\Desktop\ато\ато 2\петр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571612"/>
            <a:ext cx="2665686" cy="2160000"/>
          </a:xfrm>
          <a:prstGeom prst="verticalScroll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319877" y="428604"/>
            <a:ext cx="50382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Юряк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Петро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C:\Users\Halyna\Desktop\ато\ато 2\петр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4000504"/>
            <a:ext cx="3857652" cy="2571768"/>
          </a:xfrm>
          <a:prstGeom prst="rect">
            <a:avLst/>
          </a:prstGeom>
          <a:noFill/>
        </p:spPr>
      </p:pic>
      <p:pic>
        <p:nvPicPr>
          <p:cNvPr id="8" name="Picture 2" descr="C:\Users\Halyna\Desktop\ато\ато 2\петр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643050"/>
            <a:ext cx="2214578" cy="2071702"/>
          </a:xfrm>
          <a:prstGeom prst="rect">
            <a:avLst/>
          </a:prstGeom>
          <a:noFill/>
        </p:spPr>
      </p:pic>
      <p:pic>
        <p:nvPicPr>
          <p:cNvPr id="13" name="Picture 2" descr="C:\Users\Halyna\Desktop\ато\ато 2\петр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4000504"/>
            <a:ext cx="2643206" cy="2160000"/>
          </a:xfrm>
          <a:prstGeom prst="snipRound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214</Words>
  <Application>Microsoft Office PowerPoint</Application>
  <PresentationFormat>Экран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Halyna</dc:creator>
  <cp:lastModifiedBy>Halyna</cp:lastModifiedBy>
  <cp:revision>12</cp:revision>
  <dcterms:created xsi:type="dcterms:W3CDTF">2019-02-15T20:37:05Z</dcterms:created>
  <dcterms:modified xsi:type="dcterms:W3CDTF">2026-05-30T16:31:55Z</dcterms:modified>
</cp:coreProperties>
</file>